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8" name="Shape 1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4490342" y="1749082"/>
            <a:ext cx="8510993" cy="1535367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4730065" y="4947577"/>
            <a:ext cx="8271270" cy="1535366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26E9FF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solidFill>
                  <a:srgbClr val="26E9FF"/>
                </a:solidFill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612900" y="19177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270000" y="4699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7104556" y="2314081"/>
            <a:ext cx="4202586" cy="64839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800818" y="558800"/>
            <a:ext cx="11403163" cy="1785740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E9FF"/>
                </a:solidFill>
              </a:defRPr>
            </a:lvl1pPr>
            <a:lvl2pPr>
              <a:defRPr>
                <a:solidFill>
                  <a:srgbClr val="26E9FF"/>
                </a:solidFill>
              </a:defRPr>
            </a:lvl2pPr>
            <a:lvl3pPr>
              <a:defRPr>
                <a:solidFill>
                  <a:srgbClr val="26E9FF"/>
                </a:solidFill>
              </a:defRPr>
            </a:lvl3pPr>
            <a:lvl4pPr>
              <a:defRPr>
                <a:solidFill>
                  <a:srgbClr val="26E9FF"/>
                </a:solidFill>
              </a:defRPr>
            </a:lvl4pPr>
            <a:lvl5pPr>
              <a:defRPr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1pPr>
            <a:lvl2pPr marL="6858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2pPr>
            <a:lvl3pPr marL="10287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3pPr>
            <a:lvl4pPr marL="13716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4pPr>
            <a:lvl5pPr marL="1714500" indent="-342900">
              <a:spcBef>
                <a:spcPts val="3200"/>
              </a:spcBef>
              <a:defRPr sz="2800"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E9FF"/>
                </a:solidFill>
              </a:defRPr>
            </a:lvl1pPr>
            <a:lvl2pPr>
              <a:defRPr>
                <a:solidFill>
                  <a:srgbClr val="26E9FF"/>
                </a:solidFill>
              </a:defRPr>
            </a:lvl2pPr>
            <a:lvl3pPr>
              <a:defRPr>
                <a:solidFill>
                  <a:srgbClr val="26E9FF"/>
                </a:solidFill>
              </a:defRPr>
            </a:lvl3pPr>
            <a:lvl4pPr>
              <a:defRPr>
                <a:solidFill>
                  <a:srgbClr val="26E9FF"/>
                </a:solidFill>
              </a:defRPr>
            </a:lvl4pPr>
            <a:lvl5pPr>
              <a:defRPr>
                <a:solidFill>
                  <a:srgbClr val="26E9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4450"/>
            <a:ext cx="13004800" cy="9842500"/>
          </a:xfrm>
          <a:prstGeom prst="rect">
            <a:avLst/>
          </a:prstGeom>
          <a:solidFill>
            <a:srgbClr val="000000">
              <a:alpha val="3768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B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http://flashx.io/" TargetMode="External"/><Relationship Id="rId4" Type="http://schemas.openxmlformats.org/officeDocument/2006/relationships/image" Target="../media/image5.png"/><Relationship Id="rId5" Type="http://schemas.openxmlformats.org/officeDocument/2006/relationships/hyperlink" Target="https://github.com/jovo/MGC" TargetMode="External"/><Relationship Id="rId6" Type="http://schemas.openxmlformats.org/officeDocument/2006/relationships/image" Target="../media/image6.png"/><Relationship Id="rId7" Type="http://schemas.openxmlformats.org/officeDocument/2006/relationships/hyperlink" Target="https://github.com/jhu-graphstat/LLG" TargetMode="External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hyperlink" Target="http://m2g.io" TargetMode="External"/><Relationship Id="rId11" Type="http://schemas.openxmlformats.org/officeDocument/2006/relationships/hyperlink" Target="https://github.com/neurodata/ndreg" TargetMode="External"/><Relationship Id="rId12" Type="http://schemas.openxmlformats.org/officeDocument/2006/relationships/image" Target="../media/image9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neurodata/ndmg" TargetMode="External"/><Relationship Id="rId3" Type="http://schemas.openxmlformats.org/officeDocument/2006/relationships/hyperlink" Target="https://github.com/neurodata/ndmg/blob/master/Dockerfiles/README.md" TargetMode="External"/><Relationship Id="rId4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FigReal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69159" y="1448593"/>
            <a:ext cx="2634494" cy="2195412"/>
          </a:xfrm>
          <a:prstGeom prst="rect">
            <a:avLst/>
          </a:prstGeom>
        </p:spPr>
      </p:pic>
      <p:sp>
        <p:nvSpPr>
          <p:cNvPr id="121" name="Shape 121"/>
          <p:cNvSpPr/>
          <p:nvPr>
            <p:ph type="title"/>
          </p:nvPr>
        </p:nvSpPr>
        <p:spPr>
          <a:xfrm>
            <a:off x="1931689" y="114300"/>
            <a:ext cx="11065422" cy="1384859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</a:lstStyle>
          <a:p>
            <a:pPr/>
            <a:r>
              <a:t>JHU SIMPLEX: Enabling Terascale Neuroscience for Everyone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-1" y="1446526"/>
            <a:ext cx="3167494" cy="2199648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1900">
                <a:solidFill>
                  <a:srgbClr val="FFFB00"/>
                </a:solidFill>
              </a:defRPr>
            </a:pPr>
            <a:r>
              <a:t>(1) FlashX for Data Science</a:t>
            </a:r>
          </a:p>
          <a:p>
            <a:pPr>
              <a:spcBef>
                <a:spcPts val="0"/>
              </a:spcBef>
              <a:defRPr sz="1200"/>
            </a:pPr>
            <a:r>
              <a:t>Added a variety of generalized matrix operations to FlashX</a:t>
            </a:r>
          </a:p>
          <a:p>
            <a:pPr>
              <a:spcBef>
                <a:spcPts val="0"/>
              </a:spcBef>
              <a:defRPr sz="1200"/>
            </a:pPr>
            <a:r>
              <a:t>This enables many basic data science routines to be written in native R code but scale to arbitrarily big data on a single machine</a:t>
            </a:r>
          </a:p>
          <a:p>
            <a:pPr marL="0" indent="0">
              <a:spcBef>
                <a:spcPts val="0"/>
              </a:spcBef>
              <a:buSzTx/>
              <a:buNone/>
              <a:defRPr sz="1200"/>
            </a:pPr>
          </a:p>
          <a:p>
            <a:pPr marL="0" indent="0">
              <a:spcBef>
                <a:spcPts val="0"/>
              </a:spcBef>
              <a:buSzTx/>
              <a:buNone/>
              <a:defRPr sz="1200"/>
            </a:pPr>
            <a:r>
              <a:rPr u="sng">
                <a:hlinkClick r:id="rId3" invalidUrl="" action="" tgtFrame="" tooltip="" history="1" highlightClick="0" endSnd="0"/>
              </a:rPr>
              <a:t>http://flashx.io/</a:t>
            </a:r>
          </a:p>
        </p:txBody>
      </p:sp>
      <p:pic>
        <p:nvPicPr>
          <p:cNvPr id="123" name="ocp_ma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257" y="114300"/>
            <a:ext cx="1832229" cy="138485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9804400" y="1448643"/>
            <a:ext cx="3167493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549148">
              <a:spcBef>
                <a:spcPts val="3000"/>
              </a:spcBef>
              <a:defRPr sz="1786">
                <a:solidFill>
                  <a:srgbClr val="FFFB00"/>
                </a:solidFill>
              </a:defRPr>
            </a:pPr>
            <a:r>
              <a:t>(2) MGC Dependence Testing</a:t>
            </a:r>
          </a:p>
          <a:p>
            <a:pPr marL="322325" indent="-322325" algn="l" defTabSz="549148">
              <a:buSzPct val="75000"/>
              <a:buChar char="•"/>
              <a:defRPr sz="1128">
                <a:solidFill>
                  <a:srgbClr val="26E9FF"/>
                </a:solidFill>
              </a:defRPr>
            </a:pPr>
            <a:r>
              <a:t>Extended previous dependence testing (dcorr) by sparsifying graphs</a:t>
            </a:r>
          </a:p>
          <a:p>
            <a:pPr marL="322325" indent="-322325" algn="l" defTabSz="549148">
              <a:buSzPct val="75000"/>
              <a:buChar char="•"/>
              <a:defRPr sz="1128">
                <a:solidFill>
                  <a:srgbClr val="26E9FF"/>
                </a:solidFill>
              </a:defRPr>
            </a:pPr>
            <a:r>
              <a:t>We now have theory and methods (in MATLAB and R) that statistically dominates the previous best method</a:t>
            </a:r>
          </a:p>
          <a:p>
            <a:pPr marL="322325" indent="-322325" algn="l" defTabSz="549148">
              <a:buSzPct val="75000"/>
              <a:buChar char="•"/>
              <a:defRPr sz="1128">
                <a:solidFill>
                  <a:srgbClr val="26E9FF"/>
                </a:solidFill>
              </a:defRPr>
            </a:pPr>
            <a:r>
              <a:t>Use in several novel neuroscience applications to discover the scales of dependency</a:t>
            </a:r>
          </a:p>
          <a:p>
            <a:pPr algn="l" defTabSz="549148">
              <a:defRPr sz="1128">
                <a:solidFill>
                  <a:srgbClr val="26E9FF"/>
                </a:solidFill>
              </a:defRPr>
            </a:pPr>
          </a:p>
          <a:p>
            <a:pPr algn="l" defTabSz="549148">
              <a:defRPr sz="1128">
                <a:solidFill>
                  <a:srgbClr val="26E9FF"/>
                </a:solidFill>
              </a:defRPr>
            </a:pPr>
            <a:r>
              <a:rPr u="sng">
                <a:hlinkClick r:id="rId5" invalidUrl="" action="" tgtFrame="" tooltip="" history="1" highlightClick="0" endSnd="0"/>
              </a:rPr>
              <a:t>https://github.com/jovo/MGC</a:t>
            </a:r>
          </a:p>
        </p:txBody>
      </p:sp>
      <p:pic>
        <p:nvPicPr>
          <p:cNvPr id="125" name="Screen Shot 2016-07-28 at 10.01.23 AM.png"/>
          <p:cNvPicPr>
            <a:picLocks noChangeAspect="1"/>
          </p:cNvPicPr>
          <p:nvPr/>
        </p:nvPicPr>
        <p:blipFill>
          <a:blip r:embed="rId6">
            <a:extLst/>
          </a:blip>
          <a:srcRect l="2884" t="0" r="2884" b="0"/>
          <a:stretch>
            <a:fillRect/>
          </a:stretch>
        </p:blipFill>
        <p:spPr>
          <a:xfrm>
            <a:off x="524354" y="3928750"/>
            <a:ext cx="2704391" cy="2876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279400" y="6866900"/>
            <a:ext cx="4005561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(3) Law of Large Graphs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Proved spectral regularization is more efficient than naive estimate of of average graph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Proved robust variant is even more efficient in the presence of outliers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Demonstrated on real data to discover false positives and negatives in previous estimates of mean connectome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7" invalidUrl="" action="" tgtFrame="" tooltip="" history="1" highlightClick="0" endSnd="0"/>
              </a:rPr>
              <a:t>https://github.com/jhu-graphstat/LLG</a:t>
            </a:r>
          </a:p>
        </p:txBody>
      </p:sp>
      <p:pic>
        <p:nvPicPr>
          <p:cNvPr id="127" name="CLARITY_viz.png"/>
          <p:cNvPicPr>
            <a:picLocks noChangeAspect="1"/>
          </p:cNvPicPr>
          <p:nvPr/>
        </p:nvPicPr>
        <p:blipFill>
          <a:blip r:embed="rId8">
            <a:extLst/>
          </a:blip>
          <a:srcRect l="0" t="801" r="0" b="801"/>
          <a:stretch>
            <a:fillRect/>
          </a:stretch>
        </p:blipFill>
        <p:spPr>
          <a:xfrm>
            <a:off x="9494242" y="3928750"/>
            <a:ext cx="2440771" cy="2876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knn_vectorgraph_class_errorbars.png"/>
          <p:cNvPicPr>
            <a:picLocks noChangeAspect="1"/>
          </p:cNvPicPr>
          <p:nvPr/>
        </p:nvPicPr>
        <p:blipFill>
          <a:blip r:embed="rId9">
            <a:extLst/>
          </a:blip>
          <a:srcRect l="0" t="0" r="0" b="0"/>
          <a:stretch>
            <a:fillRect/>
          </a:stretch>
        </p:blipFill>
        <p:spPr>
          <a:xfrm>
            <a:off x="4048141" y="3928750"/>
            <a:ext cx="4913698" cy="287669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4326838" y="6866900"/>
            <a:ext cx="4356317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(4) MR Batch Effect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Using data data and pipeline from GRAPHS, discovered the existence of batch effects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Simple linear approaches to removing batch effects failed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Extending now to nonlinear models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10" invalidUrl="" action="" tgtFrame="" tooltip="" history="1" highlightClick="0" endSnd="0"/>
              </a:rPr>
              <a:t>http://m2g.io</a:t>
            </a:r>
          </a:p>
        </p:txBody>
      </p:sp>
      <p:sp>
        <p:nvSpPr>
          <p:cNvPr id="130" name="Shape 130"/>
          <p:cNvSpPr/>
          <p:nvPr/>
        </p:nvSpPr>
        <p:spPr>
          <a:xfrm>
            <a:off x="9159329" y="6866900"/>
            <a:ext cx="3370411" cy="2195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spcBef>
                <a:spcPts val="3200"/>
              </a:spcBef>
              <a:defRPr sz="1900">
                <a:solidFill>
                  <a:srgbClr val="FFFB00"/>
                </a:solidFill>
              </a:defRPr>
            </a:pPr>
            <a:r>
              <a:t>(5) CLARITY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Multimodal LDDMM for registering CLARITY to Atlas and other CLARITY brains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Distributed ROI histogram Web-service</a:t>
            </a:r>
          </a:p>
          <a:p>
            <a:pPr marL="342900" indent="-342900" algn="l">
              <a:buSzPct val="75000"/>
              <a:buChar char="•"/>
              <a:defRPr sz="1200">
                <a:solidFill>
                  <a:srgbClr val="26E9FF"/>
                </a:solidFill>
              </a:defRPr>
            </a:pPr>
            <a:r>
              <a:t>Ingested 12 ~1TB CLARITY brains and registered them each to Allen Atlas</a:t>
            </a:r>
          </a:p>
          <a:p>
            <a:pPr algn="l">
              <a:defRPr sz="1200">
                <a:solidFill>
                  <a:srgbClr val="26E9FF"/>
                </a:solidFill>
              </a:defRPr>
            </a:pPr>
          </a:p>
          <a:p>
            <a:pPr algn="l">
              <a:defRPr sz="1200">
                <a:solidFill>
                  <a:srgbClr val="26E9FF"/>
                </a:solidFill>
              </a:defRPr>
            </a:pPr>
            <a:r>
              <a:rPr u="sng">
                <a:hlinkClick r:id="rId11" invalidUrl="" action="" tgtFrame="" tooltip="" history="1" highlightClick="0" endSnd="0"/>
              </a:rPr>
              <a:t>https://github.com/neurodata/ndreg</a:t>
            </a:r>
          </a:p>
        </p:txBody>
      </p:sp>
      <p:pic>
        <p:nvPicPr>
          <p:cNvPr id="131" name="FlashR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293029" y="1448593"/>
            <a:ext cx="3550695" cy="2195514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180940" y="9234891"/>
            <a:ext cx="11274442" cy="451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26466">
              <a:defRPr sz="1825">
                <a:solidFill>
                  <a:srgbClr val="FFFB00"/>
                </a:solidFill>
              </a:defRPr>
            </a:lvl1pPr>
          </a:lstStyle>
          <a:p>
            <a:pPr/>
            <a:r>
              <a:t>In summary, we provide a suite of tools and techniques which extend the boundaries of scientific discovery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952500" y="444500"/>
            <a:ext cx="11099800" cy="1493885"/>
          </a:xfrm>
          <a:prstGeom prst="rect">
            <a:avLst/>
          </a:prstGeom>
        </p:spPr>
        <p:txBody>
          <a:bodyPr/>
          <a:lstStyle/>
          <a:p>
            <a:pPr/>
            <a:r>
              <a:t>Multimodal MRI Pipeline</a:t>
            </a:r>
          </a:p>
        </p:txBody>
      </p:sp>
      <p:sp>
        <p:nvSpPr>
          <p:cNvPr id="168" name="Shape 168"/>
          <p:cNvSpPr/>
          <p:nvPr>
            <p:ph type="body" sz="half" idx="1"/>
          </p:nvPr>
        </p:nvSpPr>
        <p:spPr>
          <a:xfrm>
            <a:off x="973178" y="6711297"/>
            <a:ext cx="11396294" cy="2442344"/>
          </a:xfrm>
          <a:prstGeom prst="rect">
            <a:avLst/>
          </a:prstGeom>
        </p:spPr>
        <p:txBody>
          <a:bodyPr/>
          <a:lstStyle/>
          <a:p>
            <a:pPr marL="240030" indent="-240030" defTabSz="315468">
              <a:spcBef>
                <a:spcPts val="2200"/>
              </a:spcBef>
              <a:defRPr sz="1944"/>
            </a:pPr>
            <a:r>
              <a:t>Pipeline is open source, fully reproducible and distributed: </a:t>
            </a:r>
            <a:r>
              <a:rPr u="sng">
                <a:hlinkClick r:id="rId2" invalidUrl="" action="" tgtFrame="" tooltip="" history="1" highlightClick="0" endSnd="0"/>
              </a:rPr>
              <a:t>https://github.com/neurodata/ndmg</a:t>
            </a:r>
          </a:p>
          <a:p>
            <a:pPr marL="240030" indent="-240030" defTabSz="315468">
              <a:spcBef>
                <a:spcPts val="2200"/>
              </a:spcBef>
              <a:defRPr sz="1944"/>
            </a:pPr>
            <a:r>
              <a:t>Can be 1-click launched via Docker or Singularity: </a:t>
            </a:r>
            <a:r>
              <a:rPr u="sng">
                <a:hlinkClick r:id="rId3" invalidUrl="" action="" tgtFrame="" tooltip="" history="1" highlightClick="0" endSnd="0"/>
              </a:rPr>
              <a:t>https://github.com/neurodata/ndmg/blob/master/Dockerfiles/README.md</a:t>
            </a:r>
          </a:p>
          <a:p>
            <a:pPr marL="240030" indent="-240030" defTabSz="315468">
              <a:spcBef>
                <a:spcPts val="2200"/>
              </a:spcBef>
              <a:defRPr sz="1944"/>
            </a:pPr>
            <a:r>
              <a:t>Optimized to maximize subject discriminability &amp; all subsequent inferences</a:t>
            </a:r>
          </a:p>
          <a:p>
            <a:pPr marL="240030" indent="-240030" defTabSz="315468">
              <a:spcBef>
                <a:spcPts val="2200"/>
              </a:spcBef>
              <a:defRPr sz="1944"/>
            </a:pPr>
            <a:r>
              <a:t>Requires about 1 hr per subject per core to run.</a:t>
            </a:r>
          </a:p>
        </p:txBody>
      </p:sp>
      <p:grpSp>
        <p:nvGrpSpPr>
          <p:cNvPr id="171" name="Group 171"/>
          <p:cNvGrpSpPr/>
          <p:nvPr/>
        </p:nvGrpSpPr>
        <p:grpSpPr>
          <a:xfrm>
            <a:off x="1552916" y="2020315"/>
            <a:ext cx="10236818" cy="4470239"/>
            <a:chOff x="0" y="0"/>
            <a:chExt cx="10236817" cy="4470237"/>
          </a:xfrm>
        </p:grpSpPr>
        <p:sp>
          <p:nvSpPr>
            <p:cNvPr id="169" name="Shape 169"/>
            <p:cNvSpPr/>
            <p:nvPr/>
          </p:nvSpPr>
          <p:spPr>
            <a:xfrm>
              <a:off x="0" y="0"/>
              <a:ext cx="10236818" cy="4470238"/>
            </a:xfrm>
            <a:prstGeom prst="roundRect">
              <a:avLst>
                <a:gd name="adj" fmla="val 22511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pic>
          <p:nvPicPr>
            <p:cNvPr id="170" name="ndmg_for_darpa - mri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7274" y="107437"/>
              <a:ext cx="9797131" cy="39442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952500" y="444500"/>
            <a:ext cx="11099800" cy="1493885"/>
          </a:xfrm>
          <a:prstGeom prst="rect">
            <a:avLst/>
          </a:prstGeom>
        </p:spPr>
        <p:txBody>
          <a:bodyPr/>
          <a:lstStyle>
            <a:lvl1pPr defTabSz="414781">
              <a:defRPr sz="5680"/>
            </a:lvl1pPr>
          </a:lstStyle>
          <a:p>
            <a:pPr/>
            <a:r>
              <a:t>Multimodal Nonlinear Registration</a:t>
            </a:r>
          </a:p>
        </p:txBody>
      </p:sp>
      <p:sp>
        <p:nvSpPr>
          <p:cNvPr id="174" name="Shape 174"/>
          <p:cNvSpPr/>
          <p:nvPr>
            <p:ph type="body" sz="half" idx="1"/>
          </p:nvPr>
        </p:nvSpPr>
        <p:spPr>
          <a:xfrm>
            <a:off x="880357" y="2728810"/>
            <a:ext cx="6755331" cy="6048580"/>
          </a:xfrm>
          <a:prstGeom prst="rect">
            <a:avLst/>
          </a:prstGeom>
        </p:spPr>
        <p:txBody>
          <a:bodyPr/>
          <a:lstStyle/>
          <a:p>
            <a:pPr marL="324485" indent="-324485" defTabSz="426466">
              <a:spcBef>
                <a:spcPts val="3000"/>
              </a:spcBef>
              <a:defRPr sz="2628"/>
            </a:pPr>
            <a:r>
              <a:t>CLARITY brains are increasingly important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Registering to one another and histology atlases is key to understanding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Multimodal data are bright in different places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t>Squared Error Nonlinear registration (LDDMM) maps bright spots to bright spots, which fails (top figure)</a:t>
            </a:r>
          </a:p>
          <a:p>
            <a:pPr marL="324485" indent="-324485" defTabSz="426466">
              <a:spcBef>
                <a:spcPts val="3000"/>
              </a:spcBef>
              <a:defRPr sz="262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Mutual information LDDMM</a:t>
            </a:r>
            <a:r>
              <a:t> solves this problem (bottom figure)</a:t>
            </a:r>
          </a:p>
        </p:txBody>
      </p:sp>
      <p:pic>
        <p:nvPicPr>
          <p:cNvPr id="175" name="Screen Shot 2016-08-10 at 1.38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6047" y="1824348"/>
            <a:ext cx="3936746" cy="3745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Screen Shot 2016-08-10 at 1.38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6913" y="5808137"/>
            <a:ext cx="3935014" cy="3750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775634" y="2313094"/>
            <a:ext cx="11791382" cy="2796758"/>
          </a:xfrm>
          <a:prstGeom prst="roundRect">
            <a:avLst>
              <a:gd name="adj" fmla="val 42633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9" name="Shape 179"/>
          <p:cNvSpPr/>
          <p:nvPr>
            <p:ph type="title"/>
          </p:nvPr>
        </p:nvSpPr>
        <p:spPr>
          <a:xfrm>
            <a:off x="952500" y="444500"/>
            <a:ext cx="11099800" cy="1493885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Multimodal Image Pipeline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xfrm>
            <a:off x="973178" y="5864278"/>
            <a:ext cx="11396294" cy="2343911"/>
          </a:xfrm>
          <a:prstGeom prst="rect">
            <a:avLst/>
          </a:prstGeom>
        </p:spPr>
        <p:txBody>
          <a:bodyPr/>
          <a:lstStyle/>
          <a:p>
            <a:pPr marL="271145" indent="-271145" defTabSz="356362">
              <a:spcBef>
                <a:spcPts val="2500"/>
              </a:spcBef>
              <a:defRPr sz="2196"/>
            </a:pPr>
            <a:r>
              <a:t>CLARITY datasets are 1-10 terabytes (TB), so we store data in spatial database in cloud</a:t>
            </a:r>
          </a:p>
          <a:p>
            <a:pPr marL="271145" indent="-271145" defTabSz="356362">
              <a:spcBef>
                <a:spcPts val="2500"/>
              </a:spcBef>
              <a:defRPr sz="2196"/>
            </a:pPr>
            <a:r>
              <a:t>Atlases are much smaller, and different modalities, so registration require multimodal techniques and resampling</a:t>
            </a:r>
          </a:p>
          <a:p>
            <a:pPr marL="271145" indent="-271145" defTabSz="356362">
              <a:spcBef>
                <a:spcPts val="2500"/>
              </a:spcBef>
              <a:defRPr sz="2196"/>
            </a:pPr>
            <a:r>
              <a:t>Requires about 3 hr per per brain per core to run.</a:t>
            </a:r>
          </a:p>
        </p:txBody>
      </p:sp>
      <p:pic>
        <p:nvPicPr>
          <p:cNvPr id="181" name="ndmg_for_darpa - ndre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572" y="2502623"/>
            <a:ext cx="10125656" cy="241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FlashX for Data Science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xfrm>
            <a:off x="865929" y="3202373"/>
            <a:ext cx="10812093" cy="5435461"/>
          </a:xfrm>
          <a:prstGeom prst="rect">
            <a:avLst/>
          </a:prstGeom>
        </p:spPr>
        <p:txBody>
          <a:bodyPr/>
          <a:lstStyle/>
          <a:p>
            <a:pPr marL="200025" indent="-200025" defTabSz="262889">
              <a:spcBef>
                <a:spcPts val="1800"/>
              </a:spcBef>
              <a:defRPr sz="1619"/>
            </a:pPr>
            <a:r>
              <a:t>Existing big data analytics—for both graph traversal &amp; machine learning—leverage cluster computing, and therefore must deal with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communication bottleneck</a:t>
            </a:r>
            <a:r>
              <a:t>, because transferring data across computers within a cluster is orders of magnitude slower than other data transfer costs 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As one ascends the memory hierarchy, the speed increases by about 10x, eg, across computers &gt; spinning hard disks &gt; solid state disks (SSD) &gt; RAM &gt; Cache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The trick is to keep as much data in fast storage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FlashX uses a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semi-external memory</a:t>
            </a:r>
            <a:r>
              <a:t> model, we store the dense data matrix or sparse graph on a disk array in a single machine, and only keep whatever is necessary for the specific algorithm in RAM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This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eliminates the communication bottleneck</a:t>
            </a:r>
            <a:r>
              <a:t> required for cluster computing.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1 big-memory node can running FlashX outperforms</a:t>
            </a:r>
          </a:p>
          <a:p>
            <a:pPr lvl="1" marL="400050" indent="-200025" defTabSz="262889">
              <a:spcBef>
                <a:spcPts val="1800"/>
              </a:spcBef>
              <a:defRPr sz="1619"/>
            </a:pPr>
            <a:r>
              <a:t>MLlib for machine learning on same hardware by 10x</a:t>
            </a:r>
          </a:p>
          <a:p>
            <a:pPr lvl="1" marL="400050" indent="-200025" defTabSz="262889">
              <a:spcBef>
                <a:spcPts val="1800"/>
              </a:spcBef>
              <a:defRPr sz="1619"/>
            </a:pPr>
            <a:r>
              <a:t>300 node cluster running Google’s Pregel for graph traversal</a:t>
            </a:r>
          </a:p>
          <a:p>
            <a:pPr marL="200025" indent="-200025" defTabSz="262889">
              <a:spcBef>
                <a:spcPts val="1800"/>
              </a:spcBef>
              <a:defRPr sz="1619"/>
            </a:pPr>
            <a:r>
              <a:t>Machine learning algorithms can now utilize FlashX’s parallel data science primitives using native R code, which will substantially accelerate the pace of making more algorithms parallel on single machines.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xfrm>
            <a:off x="952499" y="744702"/>
            <a:ext cx="11099801" cy="1558596"/>
          </a:xfrm>
          <a:prstGeom prst="rect">
            <a:avLst/>
          </a:prstGeom>
        </p:spPr>
        <p:txBody>
          <a:bodyPr/>
          <a:lstStyle>
            <a:lvl1pPr defTabSz="432308">
              <a:defRPr sz="5920"/>
            </a:lvl1pPr>
          </a:lstStyle>
          <a:p>
            <a:pPr/>
            <a:r>
              <a:t>FlashX is ~10x Faster than MLlib</a:t>
            </a:r>
          </a:p>
        </p:txBody>
      </p:sp>
      <p:pic>
        <p:nvPicPr>
          <p:cNvPr id="138" name="Flash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697" y="2867916"/>
            <a:ext cx="5734599" cy="354589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/>
          <p:nvPr/>
        </p:nvSpPr>
        <p:spPr>
          <a:xfrm>
            <a:off x="560045" y="6678225"/>
            <a:ext cx="632627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800">
                <a:solidFill>
                  <a:srgbClr val="26E9FF"/>
                </a:solidFill>
              </a:defRPr>
            </a:pPr>
            <a:r>
              <a:t>For each experiment,  n=1B, p=32,</a:t>
            </a:r>
          </a:p>
          <a:p>
            <a:pPr algn="l">
              <a:defRPr sz="1800">
                <a:solidFill>
                  <a:srgbClr val="26E9FF"/>
                </a:solidFill>
              </a:defRPr>
            </a:pPr>
            <a:r>
              <a:t>summary computes: min, max, mean, L1 norm, L2 norm, nnz</a:t>
            </a:r>
          </a:p>
        </p:txBody>
      </p:sp>
      <p:graphicFrame>
        <p:nvGraphicFramePr>
          <p:cNvPr id="140" name="Table 140"/>
          <p:cNvGraphicFramePr/>
          <p:nvPr/>
        </p:nvGraphicFramePr>
        <p:xfrm>
          <a:off x="6800061" y="2867916"/>
          <a:ext cx="5734599" cy="35458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664989"/>
                <a:gridCol w="2410909"/>
                <a:gridCol w="1658699"/>
              </a:tblGrid>
              <a:tr h="590982">
                <a:tc>
                  <a:txBody>
                    <a:bodyPr/>
                    <a:lstStyle/>
                    <a:p>
                      <a:pPr defTabSz="914400">
                        <a:defRPr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Compuation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I/O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Summary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Correlation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svd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k-means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n*p*k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0982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Helvetica"/>
                        </a:rPr>
                        <a:t>gmm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n*p^2*k + p^3*k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t>n*p + n*k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952500" y="444500"/>
            <a:ext cx="11099800" cy="1928033"/>
          </a:xfrm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pPr/>
            <a:r>
              <a:t>MGC for Dependence Testing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938071" y="2690305"/>
            <a:ext cx="11099801" cy="6125590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988"/>
            </a:pPr>
            <a:r>
              <a:t>Dependence testing is the first step in many data science problems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Multiscale Generalized Correlation (MGC) is the first approach that works well in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high-dimensions, low sample size, arbitrary objects</a:t>
            </a:r>
            <a:r>
              <a:t> (shapes, graphs, time-series), and provides insight into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scales of dependency.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Combined ideas from correlation testing and manifold learning</a:t>
            </a:r>
          </a:p>
          <a:p>
            <a:pPr marL="368934" indent="-368934" defTabSz="484886">
              <a:spcBef>
                <a:spcPts val="3400"/>
              </a:spcBef>
              <a:defRPr sz="2988"/>
            </a:pPr>
            <a:r>
              <a:t>First theory to prove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statistical dominance</a:t>
            </a:r>
            <a:r>
              <a:t>, meaning that we are always better than (or at least as good as) previous methods.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437784" y="1089221"/>
            <a:ext cx="12129232" cy="7575158"/>
          </a:xfrm>
          <a:prstGeom prst="roundRect">
            <a:avLst>
              <a:gd name="adj" fmla="val 1574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46" name="Screen Shot 2016-08-19 at 12.15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828" y="5435237"/>
            <a:ext cx="11667662" cy="2543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figReal.pdf"/>
          <p:cNvPicPr>
            <a:picLocks noChangeAspect="1"/>
          </p:cNvPicPr>
          <p:nvPr/>
        </p:nvPicPr>
        <p:blipFill>
          <a:blip r:embed="rId3">
            <a:extLst/>
          </a:blip>
          <a:srcRect l="0" t="0" r="6788" b="0"/>
          <a:stretch>
            <a:fillRect/>
          </a:stretch>
        </p:blipFill>
        <p:spPr>
          <a:xfrm>
            <a:off x="668535" y="1689230"/>
            <a:ext cx="11667674" cy="335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527929" y="333752"/>
            <a:ext cx="7948942" cy="8490402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150" name="FigA.pdf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777244" y="822704"/>
            <a:ext cx="7450312" cy="4842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1" name="fig1.pdf"/>
          <p:cNvPicPr>
            <a:picLocks noChangeAspect="1"/>
          </p:cNvPicPr>
          <p:nvPr/>
        </p:nvPicPr>
        <p:blipFill>
          <a:blip r:embed="rId3">
            <a:extLst/>
          </a:blip>
          <a:srcRect l="9882" t="57807" r="17091" b="19032"/>
          <a:stretch>
            <a:fillRect/>
          </a:stretch>
        </p:blipFill>
        <p:spPr>
          <a:xfrm>
            <a:off x="2829916" y="5774757"/>
            <a:ext cx="7345070" cy="30145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349860" y="351334"/>
            <a:ext cx="12305080" cy="8551863"/>
          </a:xfrm>
          <a:prstGeom prst="roundRect">
            <a:avLst>
              <a:gd name="adj" fmla="val 14043"/>
            </a:avLst>
          </a:prstGeom>
          <a:gradFill>
            <a:gsLst>
              <a:gs pos="0">
                <a:srgbClr val="FBFBFB"/>
              </a:gs>
              <a:gs pos="100000">
                <a:srgbClr val="DCDEE0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pic>
        <p:nvPicPr>
          <p:cNvPr id="154" name="fig1.pdf"/>
          <p:cNvPicPr>
            <a:picLocks noChangeAspect="1"/>
          </p:cNvPicPr>
          <p:nvPr/>
        </p:nvPicPr>
        <p:blipFill>
          <a:blip r:embed="rId2">
            <a:extLst/>
          </a:blip>
          <a:srcRect l="8585" t="27309" r="10096" b="28225"/>
          <a:stretch>
            <a:fillRect/>
          </a:stretch>
        </p:blipFill>
        <p:spPr>
          <a:xfrm>
            <a:off x="627300" y="495281"/>
            <a:ext cx="12085289" cy="8551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Law of Large Graphs</a:t>
            </a:r>
          </a:p>
        </p:txBody>
      </p:sp>
      <p:sp>
        <p:nvSpPr>
          <p:cNvPr id="157" name="Shape 157"/>
          <p:cNvSpPr/>
          <p:nvPr>
            <p:ph type="body" sz="half" idx="1"/>
          </p:nvPr>
        </p:nvSpPr>
        <p:spPr>
          <a:xfrm>
            <a:off x="880357" y="2944852"/>
            <a:ext cx="5026966" cy="6112493"/>
          </a:xfrm>
          <a:prstGeom prst="rect">
            <a:avLst/>
          </a:prstGeom>
        </p:spPr>
        <p:txBody>
          <a:bodyPr/>
          <a:lstStyle/>
          <a:p>
            <a:pPr marL="284479" indent="-284479" defTabSz="373887">
              <a:spcBef>
                <a:spcPts val="2600"/>
              </a:spcBef>
              <a:defRPr sz="2304"/>
            </a:pPr>
            <a:r>
              <a:t>Average connectome is a key result of the $40M Human Connectome Project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For nearly all studies, sample size is small, and for all clinical studies, cohort size is even smaller (~5)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Proved our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low-rank estimator</a:t>
            </a:r>
            <a:r>
              <a:t> is asymptotically more efficient (smaller errorbars) than the naive estimator</a:t>
            </a:r>
          </a:p>
          <a:p>
            <a:pPr marL="284479" indent="-284479" defTabSz="373887">
              <a:spcBef>
                <a:spcPts val="2600"/>
              </a:spcBef>
              <a:defRPr sz="2304"/>
            </a:pPr>
            <a:r>
              <a:t>In practice, our low-rank estimator  for connectomes yields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better estimates whenever sample size is &lt; 10 </a:t>
            </a:r>
            <a:r>
              <a:t>(which is typical)</a:t>
            </a:r>
          </a:p>
        </p:txBody>
      </p:sp>
      <p:grpSp>
        <p:nvGrpSpPr>
          <p:cNvPr id="161" name="Group 161"/>
          <p:cNvGrpSpPr/>
          <p:nvPr/>
        </p:nvGrpSpPr>
        <p:grpSpPr>
          <a:xfrm>
            <a:off x="6347629" y="3207108"/>
            <a:ext cx="6441713" cy="5091984"/>
            <a:chOff x="0" y="0"/>
            <a:chExt cx="6441711" cy="5091982"/>
          </a:xfrm>
        </p:grpSpPr>
        <p:sp>
          <p:nvSpPr>
            <p:cNvPr id="158" name="Shape 158"/>
            <p:cNvSpPr/>
            <p:nvPr/>
          </p:nvSpPr>
          <p:spPr>
            <a:xfrm>
              <a:off x="0" y="0"/>
              <a:ext cx="6441712" cy="5091983"/>
            </a:xfrm>
            <a:prstGeom prst="roundRect">
              <a:avLst>
                <a:gd name="adj" fmla="val 15195"/>
              </a:avLst>
            </a:prstGeom>
            <a:gradFill flip="none" rotWithShape="1">
              <a:gsLst>
                <a:gs pos="0">
                  <a:srgbClr val="FBFBFB"/>
                </a:gs>
                <a:gs pos="100000">
                  <a:srgbClr val="DCDEE0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159" name="Matrix_desikan_m5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9364" y="140400"/>
              <a:ext cx="6057532" cy="20822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0" name="corr_data_MSE_CPAC200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4829" y="2284329"/>
              <a:ext cx="5526602" cy="25120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MRI Batch effect</a:t>
            </a:r>
          </a:p>
        </p:txBody>
      </p:sp>
      <p:sp>
        <p:nvSpPr>
          <p:cNvPr id="164" name="Shape 164"/>
          <p:cNvSpPr/>
          <p:nvPr>
            <p:ph type="body" sz="half" idx="1"/>
          </p:nvPr>
        </p:nvSpPr>
        <p:spPr>
          <a:xfrm>
            <a:off x="880357" y="2944852"/>
            <a:ext cx="5026966" cy="6112493"/>
          </a:xfrm>
          <a:prstGeom prst="rect">
            <a:avLst/>
          </a:prstGeom>
        </p:spPr>
        <p:txBody>
          <a:bodyPr/>
          <a:lstStyle/>
          <a:p>
            <a:pPr marL="280034" indent="-280034" defTabSz="368045">
              <a:spcBef>
                <a:spcPts val="2600"/>
              </a:spcBef>
              <a:defRPr sz="2268"/>
            </a:pPr>
            <a:r>
              <a:t>Batch effects are sources of variance due to experimental conditions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For clinical utility, batch effects must be mitigated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Removing batch effects is the key statistical step to move from research to clinic</a:t>
            </a: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We demonstrate using 15 different datasets processed the exact same way that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batch effects completely eliminate signal</a:t>
            </a:r>
            <a:endParaRPr b="1">
              <a:latin typeface="Helvetica"/>
              <a:ea typeface="Helvetica"/>
              <a:cs typeface="Helvetica"/>
              <a:sym typeface="Helvetica"/>
            </a:endParaRPr>
          </a:p>
          <a:p>
            <a:pPr marL="280034" indent="-280034" defTabSz="368045">
              <a:spcBef>
                <a:spcPts val="2600"/>
              </a:spcBef>
              <a:defRPr sz="2268"/>
            </a:pPr>
            <a:r>
              <a:t>Standard methods for batch removal failed</a:t>
            </a:r>
          </a:p>
        </p:txBody>
      </p:sp>
      <p:pic>
        <p:nvPicPr>
          <p:cNvPr id="165" name="knn_vectorgraph_class_errorbars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533902" y="3503709"/>
            <a:ext cx="6259859" cy="3664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